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672"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3483497-A095-4F33-BC3D-CBCE5D634716}" type="datetimeFigureOut">
              <a:rPr lang="en-US" smtClean="0"/>
              <a:pPr/>
              <a:t>1/9/2015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7E2B23E-4459-4713-B326-59F1F0B00AA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483497-A095-4F33-BC3D-CBCE5D634716}" type="datetimeFigureOut">
              <a:rPr lang="en-US" smtClean="0"/>
              <a:pPr/>
              <a:t>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3483497-A095-4F33-BC3D-CBCE5D634716}" type="datetimeFigureOut">
              <a:rPr lang="en-US" smtClean="0"/>
              <a:pPr/>
              <a:t>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2B23E-4459-4713-B326-59F1F0B00AA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3483497-A095-4F33-BC3D-CBCE5D634716}" type="datetimeFigureOut">
              <a:rPr lang="en-US" smtClean="0"/>
              <a:pPr/>
              <a:t>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3483497-A095-4F33-BC3D-CBCE5D634716}" type="datetimeFigureOut">
              <a:rPr lang="en-US" smtClean="0"/>
              <a:pPr/>
              <a:t>1/9/2015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3483497-A095-4F33-BC3D-CBCE5D634716}" type="datetimeFigureOut">
              <a:rPr lang="en-US" smtClean="0"/>
              <a:pPr/>
              <a:t>1/9/2015</a:t>
            </a:fld>
            <a:endParaRPr lang="en-US"/>
          </a:p>
        </p:txBody>
      </p:sp>
      <p:sp>
        <p:nvSpPr>
          <p:cNvPr id="8" name="Slide Number Placeholder 7"/>
          <p:cNvSpPr>
            <a:spLocks noGrp="1"/>
          </p:cNvSpPr>
          <p:nvPr>
            <p:ph type="sldNum" sz="quarter" idx="11"/>
          </p:nvPr>
        </p:nvSpPr>
        <p:spPr/>
        <p:txBody>
          <a:bodyPr/>
          <a:lstStyle/>
          <a:p>
            <a:fld id="{F7E2B23E-4459-4713-B326-59F1F0B00AA3}"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483497-A095-4F33-BC3D-CBCE5D634716}" type="datetimeFigureOut">
              <a:rPr lang="en-US" smtClean="0"/>
              <a:pPr/>
              <a:t>1/9/2015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3483497-A095-4F33-BC3D-CBCE5D634716}" type="datetimeFigureOut">
              <a:rPr lang="en-US" smtClean="0"/>
              <a:pPr/>
              <a:t>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F7E2B23E-4459-4713-B326-59F1F0B00AA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43483497-A095-4F33-BC3D-CBCE5D634716}" type="datetimeFigureOut">
              <a:rPr lang="en-US" smtClean="0"/>
              <a:pPr/>
              <a:t>1/9/2015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483497-A095-4F33-BC3D-CBCE5D634716}" type="datetimeFigureOut">
              <a:rPr lang="en-US" smtClean="0"/>
              <a:pPr/>
              <a:t>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483497-A095-4F33-BC3D-CBCE5D634716}" type="datetimeFigureOut">
              <a:rPr lang="en-US" smtClean="0"/>
              <a:pPr/>
              <a:t>1/9/2015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E2B23E-4459-4713-B326-59F1F0B00AA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43483497-A095-4F33-BC3D-CBCE5D634716}" type="datetimeFigureOut">
              <a:rPr lang="en-US" smtClean="0"/>
              <a:pPr/>
              <a:t>1/9/2015</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F7E2B23E-4459-4713-B326-59F1F0B00AA3}"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1340768"/>
            <a:ext cx="8856984" cy="4832092"/>
          </a:xfrm>
          <a:prstGeom prst="rect">
            <a:avLst/>
          </a:prstGeom>
          <a:noFill/>
        </p:spPr>
        <p:txBody>
          <a:bodyPr wrap="square" rtlCol="0">
            <a:spAutoFit/>
          </a:bodyPr>
          <a:lstStyle/>
          <a:p>
            <a:r>
              <a:rPr lang="en-US" sz="1400" smtClean="0">
                <a:solidFill>
                  <a:schemeClr val="accent2">
                    <a:lumMod val="60000"/>
                    <a:lumOff val="40000"/>
                  </a:schemeClr>
                </a:solidFill>
              </a:rPr>
              <a:t>Internet merupakan jaringan komputer yang dibentuk oleh Departemen Pertahanan Amerika Serikat pada tahun 1969, melalui proyek ARPA yang disebut </a:t>
            </a:r>
            <a:r>
              <a:rPr lang="en-US" sz="1400" b="1" smtClean="0">
                <a:solidFill>
                  <a:srgbClr val="00B0F0"/>
                </a:solidFill>
              </a:rPr>
              <a:t>ARPANET (Advanced Research Project Agency Network)</a:t>
            </a:r>
            <a:r>
              <a:rPr lang="en-US" sz="1400" smtClean="0">
                <a:solidFill>
                  <a:schemeClr val="accent2">
                    <a:lumMod val="60000"/>
                    <a:lumOff val="40000"/>
                  </a:schemeClr>
                </a:solidFill>
              </a:rPr>
              <a:t>, di mana mereka mendemonstrasikan bagaimana dengan hardware dan software komputer yang berbasis </a:t>
            </a:r>
            <a:r>
              <a:rPr lang="en-US" sz="1400" smtClean="0">
                <a:solidFill>
                  <a:srgbClr val="00B0F0"/>
                </a:solidFill>
              </a:rPr>
              <a:t>UNIX</a:t>
            </a:r>
            <a:r>
              <a:rPr lang="en-US" sz="1400" smtClean="0">
                <a:solidFill>
                  <a:schemeClr val="accent2">
                    <a:lumMod val="60000"/>
                    <a:lumOff val="40000"/>
                  </a:schemeClr>
                </a:solidFill>
              </a:rPr>
              <a:t>, kita bisa melakukan komunikasi dalam jarak yang tidak terhingga melalui saluran telepon. Proyek ARPANET merancang bentuk jaringan, kehandalan, seberapa besar informasi dapat dipindahkan, dan akhirnya semua standar yang mereka tentukan menjadi cikal bakal pembangunan protokol baru yang sekarang dikenal sebagai TCP/IP (Transmission Control Protocol/Internet Protocol).</a:t>
            </a:r>
          </a:p>
          <a:p>
            <a:endParaRPr lang="en-US" sz="1400" smtClean="0">
              <a:solidFill>
                <a:schemeClr val="accent2">
                  <a:lumMod val="60000"/>
                  <a:lumOff val="40000"/>
                </a:schemeClr>
              </a:solidFill>
            </a:endParaRPr>
          </a:p>
          <a:p>
            <a:r>
              <a:rPr lang="en-US" sz="1400" smtClean="0">
                <a:solidFill>
                  <a:schemeClr val="accent2">
                    <a:lumMod val="60000"/>
                    <a:lumOff val="40000"/>
                  </a:schemeClr>
                </a:solidFill>
              </a:rPr>
              <a:t>Tujuan awal dibangunnya proyek itu adalah untuk keperluan militer. Pada saat itu Departemen Pertahanan Amerika Serikat (US Department of Defense) membuat sistem jaringan komputer yang tersebar dengan menghubungkan komputer di daerah-daerah vital untuk mengatasi masalah bila terjadi serangan nuklir dan untuk menghindari terjadinya informasi terpusat, yang apabila terjadi perang dapat mudah dihancurkan.</a:t>
            </a:r>
          </a:p>
          <a:p>
            <a:endParaRPr lang="en-US" sz="1400" smtClean="0">
              <a:solidFill>
                <a:schemeClr val="accent2">
                  <a:lumMod val="60000"/>
                  <a:lumOff val="40000"/>
                </a:schemeClr>
              </a:solidFill>
            </a:endParaRPr>
          </a:p>
          <a:p>
            <a:r>
              <a:rPr lang="en-US" sz="1400" smtClean="0">
                <a:solidFill>
                  <a:schemeClr val="accent2">
                    <a:lumMod val="60000"/>
                    <a:lumOff val="40000"/>
                  </a:schemeClr>
                </a:solidFill>
              </a:rPr>
              <a:t>Pada mulanya ARPANET hanya menghubungkan 4 situs saja yaitu </a:t>
            </a:r>
            <a:r>
              <a:rPr lang="en-US" sz="1400" smtClean="0">
                <a:solidFill>
                  <a:srgbClr val="00B0F0"/>
                </a:solidFill>
              </a:rPr>
              <a:t>Stanford Research Institute, University of California, Santa Barbara, University of Utah</a:t>
            </a:r>
            <a:r>
              <a:rPr lang="en-US" sz="1400" smtClean="0">
                <a:solidFill>
                  <a:schemeClr val="accent2">
                    <a:lumMod val="60000"/>
                    <a:lumOff val="40000"/>
                  </a:schemeClr>
                </a:solidFill>
              </a:rPr>
              <a:t>, di mana mereka membentuk satu jaringan terpadu pada tahun 1969, dan secara umum ARPANET diperkenalkan pada bulan Oktober 1972. Tidak lama kemudian proyek ini berkembang pesat di seluruh daerah, dan semua universitas di negara tersebut ingin bergabung, sehingga membuat ARPANET kesulitan untuk mengaturnya.</a:t>
            </a:r>
          </a:p>
          <a:p>
            <a:endParaRPr lang="en-US" sz="1400" smtClean="0">
              <a:solidFill>
                <a:schemeClr val="accent2">
                  <a:lumMod val="60000"/>
                  <a:lumOff val="40000"/>
                </a:schemeClr>
              </a:solidFill>
            </a:endParaRPr>
          </a:p>
          <a:p>
            <a:r>
              <a:rPr lang="en-US" sz="1400" smtClean="0">
                <a:solidFill>
                  <a:srgbClr val="00B0F0"/>
                </a:solidFill>
              </a:rPr>
              <a:t>Oleh sebab itu ARPANET dipecah manjadi dua, yaitu "MILNET" untuk keperluan militer dan "ARPANET" baru yang lebih kecil untuk keperluan non-militer seperti, universitas-universitas. Gabungan kedua jaringan akhirnya dikenal dengan nama DARPA Internet, yang kemudian disederhanakan menjadi Internet.</a:t>
            </a:r>
            <a:endParaRPr lang="en-US" sz="1400">
              <a:solidFill>
                <a:srgbClr val="00B0F0"/>
              </a:solidFill>
            </a:endParaRPr>
          </a:p>
        </p:txBody>
      </p:sp>
      <p:sp>
        <p:nvSpPr>
          <p:cNvPr id="5" name="TextBox 4"/>
          <p:cNvSpPr txBox="1"/>
          <p:nvPr/>
        </p:nvSpPr>
        <p:spPr>
          <a:xfrm>
            <a:off x="323528" y="260648"/>
            <a:ext cx="5328592" cy="584775"/>
          </a:xfrm>
          <a:prstGeom prst="rect">
            <a:avLst/>
          </a:prstGeom>
          <a:noFill/>
        </p:spPr>
        <p:txBody>
          <a:bodyPr wrap="square" rtlCol="0">
            <a:spAutoFit/>
          </a:bodyPr>
          <a:lstStyle/>
          <a:p>
            <a:r>
              <a:rPr lang="en-US" sz="3200" smtClean="0">
                <a:solidFill>
                  <a:srgbClr val="92D050"/>
                </a:solidFill>
              </a:rPr>
              <a:t>SEJARAH INTERNET</a:t>
            </a:r>
            <a:endParaRPr lang="en-US" sz="3200">
              <a:solidFill>
                <a:srgbClr val="92D050"/>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668344" y="119320"/>
            <a:ext cx="1368152" cy="1200623"/>
          </a:xfrm>
          <a:prstGeom prst="rect">
            <a:avLst/>
          </a:prstGeom>
        </p:spPr>
      </p:pic>
    </p:spTree>
    <p:extLst>
      <p:ext uri="{BB962C8B-B14F-4D97-AF65-F5344CB8AC3E}">
        <p14:creationId xmlns:p14="http://schemas.microsoft.com/office/powerpoint/2010/main" xmlns="" val="15907965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41766" y="116632"/>
            <a:ext cx="3810000" cy="28575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3527" y="116632"/>
            <a:ext cx="3976989" cy="508518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595283" y="3284984"/>
            <a:ext cx="4356483" cy="3168352"/>
          </a:xfrm>
          <a:prstGeom prst="rect">
            <a:avLst/>
          </a:prstGeom>
        </p:spPr>
      </p:pic>
      <p:sp>
        <p:nvSpPr>
          <p:cNvPr id="8" name="TextBox 7"/>
          <p:cNvSpPr txBox="1"/>
          <p:nvPr/>
        </p:nvSpPr>
        <p:spPr>
          <a:xfrm>
            <a:off x="395536" y="5301208"/>
            <a:ext cx="3904980" cy="646331"/>
          </a:xfrm>
          <a:prstGeom prst="rect">
            <a:avLst/>
          </a:prstGeom>
          <a:noFill/>
        </p:spPr>
        <p:txBody>
          <a:bodyPr wrap="square" rtlCol="0">
            <a:spAutoFit/>
          </a:bodyPr>
          <a:lstStyle/>
          <a:p>
            <a:r>
              <a:rPr lang="en-US" smtClean="0"/>
              <a:t>Leonard Kleinrock ,</a:t>
            </a:r>
          </a:p>
          <a:p>
            <a:r>
              <a:rPr lang="en-US" smtClean="0"/>
              <a:t>IMP </a:t>
            </a:r>
            <a:r>
              <a:rPr lang="en-US" smtClean="0"/>
              <a:t>: Interface Message Processor</a:t>
            </a:r>
            <a:endParaRPr lang="en-US"/>
          </a:p>
        </p:txBody>
      </p:sp>
    </p:spTree>
    <p:extLst>
      <p:ext uri="{BB962C8B-B14F-4D97-AF65-F5344CB8AC3E}">
        <p14:creationId xmlns:p14="http://schemas.microsoft.com/office/powerpoint/2010/main" xmlns="" val="362504322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36</TotalTime>
  <Words>278</Words>
  <Application>Microsoft Office PowerPoint</Application>
  <PresentationFormat>On-screen Show (4:3)</PresentationFormat>
  <Paragraphs>10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Technic</vt:lpstr>
      <vt:lpstr>Slide 1</vt:lpstr>
      <vt:lpstr>Slide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pavilion</dc:creator>
  <cp:lastModifiedBy>lab</cp:lastModifiedBy>
  <cp:revision>5</cp:revision>
  <dcterms:created xsi:type="dcterms:W3CDTF">2015-01-07T23:58:39Z</dcterms:created>
  <dcterms:modified xsi:type="dcterms:W3CDTF">2015-01-09T01:08:51Z</dcterms:modified>
</cp:coreProperties>
</file>